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6"/>
  </p:notesMasterIdLst>
  <p:handoutMasterIdLst>
    <p:handoutMasterId r:id="rId17"/>
  </p:handoutMasterIdLst>
  <p:sldIdLst>
    <p:sldId id="319" r:id="rId3"/>
    <p:sldId id="327" r:id="rId4"/>
    <p:sldId id="328" r:id="rId5"/>
    <p:sldId id="329" r:id="rId6"/>
    <p:sldId id="330" r:id="rId7"/>
    <p:sldId id="331" r:id="rId8"/>
    <p:sldId id="322" r:id="rId9"/>
    <p:sldId id="332" r:id="rId10"/>
    <p:sldId id="333" r:id="rId11"/>
    <p:sldId id="334" r:id="rId12"/>
    <p:sldId id="335" r:id="rId13"/>
    <p:sldId id="336" r:id="rId14"/>
    <p:sldId id="337" r:id="rId15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024" autoAdjust="0"/>
  </p:normalViewPr>
  <p:slideViewPr>
    <p:cSldViewPr>
      <p:cViewPr varScale="1">
        <p:scale>
          <a:sx n="105" d="100"/>
          <a:sy n="105" d="100"/>
        </p:scale>
        <p:origin x="-802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768B8C-E1BF-40B1-AA29-C8437C38EC1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CC29FE8-BA26-40D0-91A8-BD08E77E2C6F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34,000 restaurants worldwide</a:t>
          </a:r>
          <a:endParaRPr lang="en-US"/>
        </a:p>
      </dgm:t>
    </dgm:pt>
    <dgm:pt modelId="{BC71F1BF-C039-4F82-A07D-B60C26526BB2}" type="parTrans" cxnId="{D5EF8F19-7B78-47CB-AD6A-29C1DF9C84A1}">
      <dgm:prSet/>
      <dgm:spPr/>
      <dgm:t>
        <a:bodyPr/>
        <a:lstStyle/>
        <a:p>
          <a:endParaRPr lang="en-US"/>
        </a:p>
      </dgm:t>
    </dgm:pt>
    <dgm:pt modelId="{774A2027-A6EF-4108-A55E-45A83B8E5211}" type="sibTrans" cxnId="{D5EF8F19-7B78-47CB-AD6A-29C1DF9C84A1}">
      <dgm:prSet/>
      <dgm:spPr/>
      <dgm:t>
        <a:bodyPr/>
        <a:lstStyle/>
        <a:p>
          <a:endParaRPr lang="en-US"/>
        </a:p>
      </dgm:t>
    </dgm:pt>
    <dgm:pt modelId="{EB3C53D6-2776-479A-BAEE-3AEFEDF77C4A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118 countries</a:t>
          </a:r>
          <a:endParaRPr lang="en-US"/>
        </a:p>
      </dgm:t>
    </dgm:pt>
    <dgm:pt modelId="{C0CD5F61-5C7E-471B-A614-F46FC15B00F2}" type="parTrans" cxnId="{F622E1A6-B2AC-40A6-BCD4-11055315868A}">
      <dgm:prSet/>
      <dgm:spPr/>
      <dgm:t>
        <a:bodyPr/>
        <a:lstStyle/>
        <a:p>
          <a:endParaRPr lang="en-US"/>
        </a:p>
      </dgm:t>
    </dgm:pt>
    <dgm:pt modelId="{C68EFE4D-8B1A-454B-823C-570757E64E35}" type="sibTrans" cxnId="{F622E1A6-B2AC-40A6-BCD4-11055315868A}">
      <dgm:prSet/>
      <dgm:spPr/>
      <dgm:t>
        <a:bodyPr/>
        <a:lstStyle/>
        <a:p>
          <a:endParaRPr lang="en-US"/>
        </a:p>
      </dgm:t>
    </dgm:pt>
    <dgm:pt modelId="{F937C85C-4A9D-4006-BE34-7948B9A7CA68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1.8 million employees</a:t>
          </a:r>
          <a:endParaRPr lang="en-US"/>
        </a:p>
      </dgm:t>
    </dgm:pt>
    <dgm:pt modelId="{B43D9D8C-C2F8-4019-908E-F660F5F015AE}" type="parTrans" cxnId="{502044F8-84C5-4C54-9D82-15F75F35AF32}">
      <dgm:prSet/>
      <dgm:spPr/>
      <dgm:t>
        <a:bodyPr/>
        <a:lstStyle/>
        <a:p>
          <a:endParaRPr lang="en-US"/>
        </a:p>
      </dgm:t>
    </dgm:pt>
    <dgm:pt modelId="{BA415E3D-557A-42F6-B6D4-D85B0EEF455A}" type="sibTrans" cxnId="{502044F8-84C5-4C54-9D82-15F75F35AF32}">
      <dgm:prSet/>
      <dgm:spPr/>
      <dgm:t>
        <a:bodyPr/>
        <a:lstStyle/>
        <a:p>
          <a:endParaRPr lang="en-US"/>
        </a:p>
      </dgm:t>
    </dgm:pt>
    <dgm:pt modelId="{51256107-54A8-47FE-AE97-335A416770DF}" type="pres">
      <dgm:prSet presAssocID="{7A768B8C-E1BF-40B1-AA29-C8437C38EC14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FAA2E4C7-467E-4B09-B1FD-A90214A3D7A8}" type="pres">
      <dgm:prSet presAssocID="{7CC29FE8-BA26-40D0-91A8-BD08E77E2C6F}" presName="parTx1" presStyleLbl="node1" presStyleIdx="0" presStyleCnt="3"/>
      <dgm:spPr/>
      <dgm:t>
        <a:bodyPr/>
        <a:lstStyle/>
        <a:p>
          <a:endParaRPr lang="en-US"/>
        </a:p>
      </dgm:t>
    </dgm:pt>
    <dgm:pt modelId="{5B7B0D99-497E-4D1A-B7DB-469793C3A0CB}" type="pres">
      <dgm:prSet presAssocID="{EB3C53D6-2776-479A-BAEE-3AEFEDF77C4A}" presName="parTx2" presStyleLbl="node1" presStyleIdx="1" presStyleCnt="3"/>
      <dgm:spPr/>
      <dgm:t>
        <a:bodyPr/>
        <a:lstStyle/>
        <a:p>
          <a:endParaRPr lang="en-US"/>
        </a:p>
      </dgm:t>
    </dgm:pt>
    <dgm:pt modelId="{6E4913FA-9F67-45BE-9E70-67ED8BECF43A}" type="pres">
      <dgm:prSet presAssocID="{F937C85C-4A9D-4006-BE34-7948B9A7CA68}" presName="parTx3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D5EF8F19-7B78-47CB-AD6A-29C1DF9C84A1}" srcId="{7A768B8C-E1BF-40B1-AA29-C8437C38EC14}" destId="{7CC29FE8-BA26-40D0-91A8-BD08E77E2C6F}" srcOrd="0" destOrd="0" parTransId="{BC71F1BF-C039-4F82-A07D-B60C26526BB2}" sibTransId="{774A2027-A6EF-4108-A55E-45A83B8E5211}"/>
    <dgm:cxn modelId="{F622E1A6-B2AC-40A6-BCD4-11055315868A}" srcId="{7A768B8C-E1BF-40B1-AA29-C8437C38EC14}" destId="{EB3C53D6-2776-479A-BAEE-3AEFEDF77C4A}" srcOrd="1" destOrd="0" parTransId="{C0CD5F61-5C7E-471B-A614-F46FC15B00F2}" sibTransId="{C68EFE4D-8B1A-454B-823C-570757E64E35}"/>
    <dgm:cxn modelId="{F7C1279D-A8CB-4C4E-84F4-A0C346F10414}" type="presOf" srcId="{7CC29FE8-BA26-40D0-91A8-BD08E77E2C6F}" destId="{FAA2E4C7-467E-4B09-B1FD-A90214A3D7A8}" srcOrd="0" destOrd="0" presId="urn:microsoft.com/office/officeart/2009/3/layout/SubStepProcess"/>
    <dgm:cxn modelId="{F5D56CC1-EC35-4CE4-BB59-61F0917F395F}" type="presOf" srcId="{EB3C53D6-2776-479A-BAEE-3AEFEDF77C4A}" destId="{5B7B0D99-497E-4D1A-B7DB-469793C3A0CB}" srcOrd="0" destOrd="0" presId="urn:microsoft.com/office/officeart/2009/3/layout/SubStepProcess"/>
    <dgm:cxn modelId="{D762A785-EFCE-41C4-9E85-AF61B1599E73}" type="presOf" srcId="{F937C85C-4A9D-4006-BE34-7948B9A7CA68}" destId="{6E4913FA-9F67-45BE-9E70-67ED8BECF43A}" srcOrd="0" destOrd="0" presId="urn:microsoft.com/office/officeart/2009/3/layout/SubStepProcess"/>
    <dgm:cxn modelId="{3C193407-EE07-4796-88C4-B06F7C5A9207}" type="presOf" srcId="{7A768B8C-E1BF-40B1-AA29-C8437C38EC14}" destId="{51256107-54A8-47FE-AE97-335A416770DF}" srcOrd="0" destOrd="0" presId="urn:microsoft.com/office/officeart/2009/3/layout/SubStepProcess"/>
    <dgm:cxn modelId="{502044F8-84C5-4C54-9D82-15F75F35AF32}" srcId="{7A768B8C-E1BF-40B1-AA29-C8437C38EC14}" destId="{F937C85C-4A9D-4006-BE34-7948B9A7CA68}" srcOrd="2" destOrd="0" parTransId="{B43D9D8C-C2F8-4019-908E-F660F5F015AE}" sibTransId="{BA415E3D-557A-42F6-B6D4-D85B0EEF455A}"/>
    <dgm:cxn modelId="{6B7A4D06-C6D2-4AEE-A58E-20F02E1ACFE0}" type="presParOf" srcId="{51256107-54A8-47FE-AE97-335A416770DF}" destId="{FAA2E4C7-467E-4B09-B1FD-A90214A3D7A8}" srcOrd="0" destOrd="0" presId="urn:microsoft.com/office/officeart/2009/3/layout/SubStepProcess"/>
    <dgm:cxn modelId="{39843C49-46A8-4F14-892E-332EA8257DF4}" type="presParOf" srcId="{51256107-54A8-47FE-AE97-335A416770DF}" destId="{5B7B0D99-497E-4D1A-B7DB-469793C3A0CB}" srcOrd="1" destOrd="0" presId="urn:microsoft.com/office/officeart/2009/3/layout/SubStepProcess"/>
    <dgm:cxn modelId="{5AFD472E-427A-40F0-B097-77DDF5E09D6E}" type="presParOf" srcId="{51256107-54A8-47FE-AE97-335A416770DF}" destId="{6E4913FA-9F67-45BE-9E70-67ED8BECF43A}" srcOrd="2" destOrd="0" presId="urn:microsoft.com/office/officeart/2009/3/layout/SubStep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107AA0-0977-47A2-A3AA-3BE7B7A7CFE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B1A521-DA90-44F7-BF8C-C1337A6B929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In 2008 McDonald’s worked with Italian farmers</a:t>
          </a:r>
          <a:endParaRPr lang="en-US" dirty="0"/>
        </a:p>
      </dgm:t>
    </dgm:pt>
    <dgm:pt modelId="{12AD55B9-4DCB-4DAF-BDD0-C213E5F9B901}" type="parTrans" cxnId="{18B6ED45-AA75-46A6-B15A-F43F60E8F6F9}">
      <dgm:prSet/>
      <dgm:spPr/>
      <dgm:t>
        <a:bodyPr/>
        <a:lstStyle/>
        <a:p>
          <a:endParaRPr lang="en-US"/>
        </a:p>
      </dgm:t>
    </dgm:pt>
    <dgm:pt modelId="{2F3CC63F-E9DB-40F8-AEF8-F6814C4442BE}" type="sibTrans" cxnId="{18B6ED45-AA75-46A6-B15A-F43F60E8F6F9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A2F4C79B-C2E4-40BE-8D76-FD3A4FF0C45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Added </a:t>
          </a:r>
          <a:r>
            <a:rPr lang="en-US" dirty="0" smtClean="0"/>
            <a:t>Parmigiano Reggiano </a:t>
          </a:r>
          <a:r>
            <a:rPr lang="en-US" dirty="0" smtClean="0"/>
            <a:t>Cheese </a:t>
          </a:r>
          <a:r>
            <a:rPr lang="en-US" dirty="0" smtClean="0"/>
            <a:t>to its burgers</a:t>
          </a:r>
          <a:endParaRPr lang="en-US" dirty="0"/>
        </a:p>
      </dgm:t>
    </dgm:pt>
    <dgm:pt modelId="{3D88F496-B48E-461C-A5D4-B42F281D3862}" type="parTrans" cxnId="{23FDB0E2-5A4D-48B5-947F-0BF2B92A52AB}">
      <dgm:prSet/>
      <dgm:spPr/>
      <dgm:t>
        <a:bodyPr/>
        <a:lstStyle/>
        <a:p>
          <a:endParaRPr lang="en-US"/>
        </a:p>
      </dgm:t>
    </dgm:pt>
    <dgm:pt modelId="{08B4C203-0B70-40F8-A0F2-8D952A3DD39F}" type="sibTrans" cxnId="{23FDB0E2-5A4D-48B5-947F-0BF2B92A52AB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7F17AB4B-49E5-4722-8F0C-9CBCB3213AD4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Profit? Sales increased by 15% that year!</a:t>
          </a:r>
          <a:endParaRPr lang="en-US" dirty="0"/>
        </a:p>
      </dgm:t>
    </dgm:pt>
    <dgm:pt modelId="{DE3BCB24-214D-4ACC-8A09-85B185B0F888}" type="parTrans" cxnId="{1B2166E8-4D8F-4554-ADC3-D3CE1AE7118D}">
      <dgm:prSet/>
      <dgm:spPr/>
      <dgm:t>
        <a:bodyPr/>
        <a:lstStyle/>
        <a:p>
          <a:endParaRPr lang="en-US"/>
        </a:p>
      </dgm:t>
    </dgm:pt>
    <dgm:pt modelId="{432BD7DB-26B4-4F35-B120-6DF908599135}" type="sibTrans" cxnId="{1B2166E8-4D8F-4554-ADC3-D3CE1AE7118D}">
      <dgm:prSet/>
      <dgm:spPr/>
      <dgm:t>
        <a:bodyPr/>
        <a:lstStyle/>
        <a:p>
          <a:endParaRPr lang="en-US"/>
        </a:p>
      </dgm:t>
    </dgm:pt>
    <dgm:pt modelId="{8A066518-52A6-4B05-A7AD-CE72605FD23F}" type="pres">
      <dgm:prSet presAssocID="{B4107AA0-0977-47A2-A3AA-3BE7B7A7CFE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17FFE7-171C-4226-8917-4AA62E33F6D8}" type="pres">
      <dgm:prSet presAssocID="{97B1A521-DA90-44F7-BF8C-C1337A6B929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44B12B-9ADB-4F06-9FE5-5C9ABC045B11}" type="pres">
      <dgm:prSet presAssocID="{2F3CC63F-E9DB-40F8-AEF8-F6814C4442B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61D222A7-BC5C-4E17-B813-CD9B818465B1}" type="pres">
      <dgm:prSet presAssocID="{2F3CC63F-E9DB-40F8-AEF8-F6814C4442B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96F6E0E-FC82-40E6-A9BD-0E456B5C62A3}" type="pres">
      <dgm:prSet presAssocID="{A2F4C79B-C2E4-40BE-8D76-FD3A4FF0C45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F92F7D-7879-4DE2-88F5-5EB5F38E4FD5}" type="pres">
      <dgm:prSet presAssocID="{08B4C203-0B70-40F8-A0F2-8D952A3DD39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BFFB740F-BC4A-4E19-9562-89FE65223B32}" type="pres">
      <dgm:prSet presAssocID="{08B4C203-0B70-40F8-A0F2-8D952A3DD39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4F6127F8-16E6-4375-9C21-37F1E4C868AC}" type="pres">
      <dgm:prSet presAssocID="{7F17AB4B-49E5-4722-8F0C-9CBCB3213AD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8D5D2F-30E3-433E-BD9C-107BADE2BB8B}" type="presOf" srcId="{08B4C203-0B70-40F8-A0F2-8D952A3DD39F}" destId="{78F92F7D-7879-4DE2-88F5-5EB5F38E4FD5}" srcOrd="0" destOrd="0" presId="urn:microsoft.com/office/officeart/2005/8/layout/process1"/>
    <dgm:cxn modelId="{C1A814F9-528C-47CB-AE74-72A27A817FA7}" type="presOf" srcId="{08B4C203-0B70-40F8-A0F2-8D952A3DD39F}" destId="{BFFB740F-BC4A-4E19-9562-89FE65223B32}" srcOrd="1" destOrd="0" presId="urn:microsoft.com/office/officeart/2005/8/layout/process1"/>
    <dgm:cxn modelId="{C7C58C28-E590-45BF-A783-01E82F11E5E8}" type="presOf" srcId="{2F3CC63F-E9DB-40F8-AEF8-F6814C4442BE}" destId="{8B44B12B-9ADB-4F06-9FE5-5C9ABC045B11}" srcOrd="0" destOrd="0" presId="urn:microsoft.com/office/officeart/2005/8/layout/process1"/>
    <dgm:cxn modelId="{731F091C-D273-4BBA-81B2-F1C2E8898856}" type="presOf" srcId="{B4107AA0-0977-47A2-A3AA-3BE7B7A7CFE9}" destId="{8A066518-52A6-4B05-A7AD-CE72605FD23F}" srcOrd="0" destOrd="0" presId="urn:microsoft.com/office/officeart/2005/8/layout/process1"/>
    <dgm:cxn modelId="{1B2166E8-4D8F-4554-ADC3-D3CE1AE7118D}" srcId="{B4107AA0-0977-47A2-A3AA-3BE7B7A7CFE9}" destId="{7F17AB4B-49E5-4722-8F0C-9CBCB3213AD4}" srcOrd="2" destOrd="0" parTransId="{DE3BCB24-214D-4ACC-8A09-85B185B0F888}" sibTransId="{432BD7DB-26B4-4F35-B120-6DF908599135}"/>
    <dgm:cxn modelId="{2B704E50-86EA-42B6-9F14-63202E9E580C}" type="presOf" srcId="{7F17AB4B-49E5-4722-8F0C-9CBCB3213AD4}" destId="{4F6127F8-16E6-4375-9C21-37F1E4C868AC}" srcOrd="0" destOrd="0" presId="urn:microsoft.com/office/officeart/2005/8/layout/process1"/>
    <dgm:cxn modelId="{12884692-EAA5-4967-8A59-975070E2C7CD}" type="presOf" srcId="{97B1A521-DA90-44F7-BF8C-C1337A6B929B}" destId="{AF17FFE7-171C-4226-8917-4AA62E33F6D8}" srcOrd="0" destOrd="0" presId="urn:microsoft.com/office/officeart/2005/8/layout/process1"/>
    <dgm:cxn modelId="{077D154E-A8DC-43A9-9572-7244FFC2A099}" type="presOf" srcId="{A2F4C79B-C2E4-40BE-8D76-FD3A4FF0C45B}" destId="{496F6E0E-FC82-40E6-A9BD-0E456B5C62A3}" srcOrd="0" destOrd="0" presId="urn:microsoft.com/office/officeart/2005/8/layout/process1"/>
    <dgm:cxn modelId="{23FDB0E2-5A4D-48B5-947F-0BF2B92A52AB}" srcId="{B4107AA0-0977-47A2-A3AA-3BE7B7A7CFE9}" destId="{A2F4C79B-C2E4-40BE-8D76-FD3A4FF0C45B}" srcOrd="1" destOrd="0" parTransId="{3D88F496-B48E-461C-A5D4-B42F281D3862}" sibTransId="{08B4C203-0B70-40F8-A0F2-8D952A3DD39F}"/>
    <dgm:cxn modelId="{00A7EC4E-4328-4A7B-ABA3-F8287E14C033}" type="presOf" srcId="{2F3CC63F-E9DB-40F8-AEF8-F6814C4442BE}" destId="{61D222A7-BC5C-4E17-B813-CD9B818465B1}" srcOrd="1" destOrd="0" presId="urn:microsoft.com/office/officeart/2005/8/layout/process1"/>
    <dgm:cxn modelId="{18B6ED45-AA75-46A6-B15A-F43F60E8F6F9}" srcId="{B4107AA0-0977-47A2-A3AA-3BE7B7A7CFE9}" destId="{97B1A521-DA90-44F7-BF8C-C1337A6B929B}" srcOrd="0" destOrd="0" parTransId="{12AD55B9-4DCB-4DAF-BDD0-C213E5F9B901}" sibTransId="{2F3CC63F-E9DB-40F8-AEF8-F6814C4442BE}"/>
    <dgm:cxn modelId="{FA445072-C1B2-43A5-B515-969B7236F1D7}" type="presParOf" srcId="{8A066518-52A6-4B05-A7AD-CE72605FD23F}" destId="{AF17FFE7-171C-4226-8917-4AA62E33F6D8}" srcOrd="0" destOrd="0" presId="urn:microsoft.com/office/officeart/2005/8/layout/process1"/>
    <dgm:cxn modelId="{E889E4B2-CB01-46F4-AB05-7807088869BA}" type="presParOf" srcId="{8A066518-52A6-4B05-A7AD-CE72605FD23F}" destId="{8B44B12B-9ADB-4F06-9FE5-5C9ABC045B11}" srcOrd="1" destOrd="0" presId="urn:microsoft.com/office/officeart/2005/8/layout/process1"/>
    <dgm:cxn modelId="{39CF05A9-C157-46A4-83EB-05D51268D719}" type="presParOf" srcId="{8B44B12B-9ADB-4F06-9FE5-5C9ABC045B11}" destId="{61D222A7-BC5C-4E17-B813-CD9B818465B1}" srcOrd="0" destOrd="0" presId="urn:microsoft.com/office/officeart/2005/8/layout/process1"/>
    <dgm:cxn modelId="{6324D6D0-F8E9-4872-90DB-704347724A16}" type="presParOf" srcId="{8A066518-52A6-4B05-A7AD-CE72605FD23F}" destId="{496F6E0E-FC82-40E6-A9BD-0E456B5C62A3}" srcOrd="2" destOrd="0" presId="urn:microsoft.com/office/officeart/2005/8/layout/process1"/>
    <dgm:cxn modelId="{3801E4C6-0A73-4F8D-8E0D-9A41F46D9709}" type="presParOf" srcId="{8A066518-52A6-4B05-A7AD-CE72605FD23F}" destId="{78F92F7D-7879-4DE2-88F5-5EB5F38E4FD5}" srcOrd="3" destOrd="0" presId="urn:microsoft.com/office/officeart/2005/8/layout/process1"/>
    <dgm:cxn modelId="{15BCA7CF-84C5-41D2-BA4D-C3A8525ADDF3}" type="presParOf" srcId="{78F92F7D-7879-4DE2-88F5-5EB5F38E4FD5}" destId="{BFFB740F-BC4A-4E19-9562-89FE65223B32}" srcOrd="0" destOrd="0" presId="urn:microsoft.com/office/officeart/2005/8/layout/process1"/>
    <dgm:cxn modelId="{9A1ED641-0F1F-4BB7-A557-EFD35C7533DB}" type="presParOf" srcId="{8A066518-52A6-4B05-A7AD-CE72605FD23F}" destId="{4F6127F8-16E6-4375-9C21-37F1E4C868A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B0578774-B1D1-401C-BA92-2BF79264648C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(Desert)</a:t>
          </a:r>
          <a:endParaRPr lang="en-US" b="1" dirty="0">
            <a:solidFill>
              <a:schemeClr val="bg1"/>
            </a:solidFill>
          </a:endParaRPr>
        </a:p>
      </dgm:t>
    </dgm:pt>
    <dgm:pt modelId="{9610B953-831F-4C85-AC47-2111BED656DF}" type="parTrans" cxnId="{4578365A-13AC-432D-947D-B5EBE98C71D1}">
      <dgm:prSet/>
      <dgm:spPr/>
      <dgm:t>
        <a:bodyPr/>
        <a:lstStyle/>
        <a:p>
          <a:endParaRPr lang="en-US"/>
        </a:p>
      </dgm:t>
    </dgm:pt>
    <dgm:pt modelId="{DC0C01D4-E01A-4813-85B9-560136E0CAA0}" type="sibTrans" cxnId="{4578365A-13AC-432D-947D-B5EBE98C71D1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 (or Chinese)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EC81B1A8-8CAB-4B5E-AB1B-D0D5AC68E6B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(Berries)</a:t>
          </a:r>
          <a:endParaRPr lang="en-US" b="1" dirty="0">
            <a:solidFill>
              <a:schemeClr val="bg1"/>
            </a:solidFill>
          </a:endParaRPr>
        </a:p>
      </dgm:t>
    </dgm:pt>
    <dgm:pt modelId="{5F2A2C32-9966-4032-8E16-83A0ACB0464A}" type="parTrans" cxnId="{172EBC7A-D9C1-493A-AA1D-95E5B7E760BD}">
      <dgm:prSet/>
      <dgm:spPr/>
      <dgm:t>
        <a:bodyPr/>
        <a:lstStyle/>
        <a:p>
          <a:endParaRPr lang="en-US"/>
        </a:p>
      </dgm:t>
    </dgm:pt>
    <dgm:pt modelId="{BA21DAD8-BBC0-4D5F-A0B1-47BAF606A14F}" type="sibTrans" cxnId="{172EBC7A-D9C1-493A-AA1D-95E5B7E760BD}">
      <dgm:prSet/>
      <dgm:spPr/>
      <dgm:t>
        <a:bodyPr/>
        <a:lstStyle/>
        <a:p>
          <a:endParaRPr lang="en-US"/>
        </a:p>
      </dgm:t>
    </dgm:pt>
    <dgm:pt modelId="{EA8E0DC8-E8AF-4E32-B2F7-F0B8E6FB182D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D153C64C-147A-4861-BAEC-B48AC8A6F33B}" type="parTrans" cxnId="{EDFD7247-5436-4A32-9229-1C64138CDA06}">
      <dgm:prSet/>
      <dgm:spPr/>
      <dgm:t>
        <a:bodyPr/>
        <a:lstStyle/>
        <a:p>
          <a:endParaRPr lang="en-US"/>
        </a:p>
      </dgm:t>
    </dgm:pt>
    <dgm:pt modelId="{9C7CC667-8273-4082-8B26-292CEFE43986}" type="sibTrans" cxnId="{EDFD7247-5436-4A32-9229-1C64138CDA06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</dgm:pt>
  </dgm:ptLst>
  <dgm:cxnLst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172EBC7A-D9C1-493A-AA1D-95E5B7E760BD}" srcId="{69627723-61BF-4C68-8C26-43CA2B5FCC2B}" destId="{EC81B1A8-8CAB-4B5E-AB1B-D0D5AC68E6B0}" srcOrd="2" destOrd="0" parTransId="{5F2A2C32-9966-4032-8E16-83A0ACB0464A}" sibTransId="{BA21DAD8-BBC0-4D5F-A0B1-47BAF606A14F}"/>
    <dgm:cxn modelId="{1E2C83A0-2104-436D-ACBD-E583B56BEC98}" type="presOf" srcId="{B0578774-B1D1-401C-BA92-2BF79264648C}" destId="{84471693-5CFD-41CF-B28B-6CEEFD91C2FC}" srcOrd="0" destOrd="4" presId="urn:microsoft.com/office/officeart/2005/8/layout/default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EF5A1001-4782-4003-98B7-40573AF9995B}" type="presOf" srcId="{EC81B1A8-8CAB-4B5E-AB1B-D0D5AC68E6B0}" destId="{FE4B2CE2-A657-4AA7-81CB-17546F07290A}" srcOrd="0" destOrd="3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8D79236F-E9A9-4EBD-98BF-A37F450660FE}" type="presOf" srcId="{EA8E0DC8-E8AF-4E32-B2F7-F0B8E6FB182D}" destId="{2AA29EEE-25E1-4E81-8C2E-26E94617CAC2}" srcOrd="0" destOrd="2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EDFD7247-5436-4A32-9229-1C64138CDA06}" srcId="{7399D73A-EA59-426D-9DEF-E67E494FFF50}" destId="{EA8E0DC8-E8AF-4E32-B2F7-F0B8E6FB182D}" srcOrd="1" destOrd="0" parTransId="{D153C64C-147A-4861-BAEC-B48AC8A6F33B}" sibTransId="{9C7CC667-8273-4082-8B26-292CEFE43986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4578365A-13AC-432D-947D-B5EBE98C71D1}" srcId="{F47E8C06-07E0-4E4C-8795-DA6C5D3B5A01}" destId="{B0578774-B1D1-401C-BA92-2BF79264648C}" srcOrd="3" destOrd="0" parTransId="{9610B953-831F-4C85-AC47-2111BED656DF}" sibTransId="{DC0C01D4-E01A-4813-85B9-560136E0CAA0}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2E4C7-467E-4B09-B1FD-A90214A3D7A8}">
      <dsp:nvSpPr>
        <dsp:cNvPr id="0" name=""/>
        <dsp:cNvSpPr/>
      </dsp:nvSpPr>
      <dsp:spPr>
        <a:xfrm>
          <a:off x="293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34,000 restaurants worldwide</a:t>
          </a:r>
          <a:endParaRPr lang="en-US" sz="2400" kern="1200"/>
        </a:p>
      </dsp:txBody>
      <dsp:txXfrm>
        <a:off x="296512" y="583914"/>
        <a:ext cx="1417494" cy="1417494"/>
      </dsp:txXfrm>
    </dsp:sp>
    <dsp:sp modelId="{5B7B0D99-497E-4D1A-B7DB-469793C3A0CB}">
      <dsp:nvSpPr>
        <dsp:cNvPr id="0" name=""/>
        <dsp:cNvSpPr/>
      </dsp:nvSpPr>
      <dsp:spPr>
        <a:xfrm>
          <a:off x="200757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118 countries</a:t>
          </a:r>
          <a:endParaRPr lang="en-US" sz="2400" kern="1200"/>
        </a:p>
      </dsp:txBody>
      <dsp:txXfrm>
        <a:off x="2301152" y="583914"/>
        <a:ext cx="1417494" cy="1417494"/>
      </dsp:txXfrm>
    </dsp:sp>
    <dsp:sp modelId="{6E4913FA-9F67-45BE-9E70-67ED8BECF43A}">
      <dsp:nvSpPr>
        <dsp:cNvPr id="0" name=""/>
        <dsp:cNvSpPr/>
      </dsp:nvSpPr>
      <dsp:spPr>
        <a:xfrm>
          <a:off x="4012220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1.8 million employees</a:t>
          </a:r>
          <a:endParaRPr lang="en-US" sz="2400" kern="1200"/>
        </a:p>
      </dsp:txBody>
      <dsp:txXfrm>
        <a:off x="4305793" y="583914"/>
        <a:ext cx="1417494" cy="14174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7FFE7-171C-4226-8917-4AA62E33F6D8}">
      <dsp:nvSpPr>
        <dsp:cNvPr id="0" name=""/>
        <dsp:cNvSpPr/>
      </dsp:nvSpPr>
      <dsp:spPr>
        <a:xfrm>
          <a:off x="7300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In 2008 McDonald’s worked with Italian farmers</a:t>
          </a:r>
          <a:endParaRPr lang="en-US" sz="1900" kern="1200" dirty="0"/>
        </a:p>
      </dsp:txBody>
      <dsp:txXfrm>
        <a:off x="45643" y="945874"/>
        <a:ext cx="2105208" cy="1232450"/>
      </dsp:txXfrm>
    </dsp:sp>
    <dsp:sp modelId="{8B44B12B-9ADB-4F06-9FE5-5C9ABC045B11}">
      <dsp:nvSpPr>
        <dsp:cNvPr id="0" name=""/>
        <dsp:cNvSpPr/>
      </dsp:nvSpPr>
      <dsp:spPr>
        <a:xfrm>
          <a:off x="2407384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2407384" y="1399767"/>
        <a:ext cx="323793" cy="324665"/>
      </dsp:txXfrm>
    </dsp:sp>
    <dsp:sp modelId="{496F6E0E-FC82-40E6-A9BD-0E456B5C62A3}">
      <dsp:nvSpPr>
        <dsp:cNvPr id="0" name=""/>
        <dsp:cNvSpPr/>
      </dsp:nvSpPr>
      <dsp:spPr>
        <a:xfrm>
          <a:off x="3061952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Added </a:t>
          </a:r>
          <a:r>
            <a:rPr lang="en-US" sz="1900" kern="1200" dirty="0" smtClean="0"/>
            <a:t>Parmigiano Reggiano </a:t>
          </a:r>
          <a:r>
            <a:rPr lang="en-US" sz="1900" kern="1200" dirty="0" smtClean="0"/>
            <a:t>Cheese </a:t>
          </a:r>
          <a:r>
            <a:rPr lang="en-US" sz="1900" kern="1200" dirty="0" smtClean="0"/>
            <a:t>to its burgers</a:t>
          </a:r>
          <a:endParaRPr lang="en-US" sz="1900" kern="1200" dirty="0"/>
        </a:p>
      </dsp:txBody>
      <dsp:txXfrm>
        <a:off x="3100295" y="945874"/>
        <a:ext cx="2105208" cy="1232450"/>
      </dsp:txXfrm>
    </dsp:sp>
    <dsp:sp modelId="{78F92F7D-7879-4DE2-88F5-5EB5F38E4FD5}">
      <dsp:nvSpPr>
        <dsp:cNvPr id="0" name=""/>
        <dsp:cNvSpPr/>
      </dsp:nvSpPr>
      <dsp:spPr>
        <a:xfrm>
          <a:off x="5462036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5462036" y="1399767"/>
        <a:ext cx="323793" cy="324665"/>
      </dsp:txXfrm>
    </dsp:sp>
    <dsp:sp modelId="{4F6127F8-16E6-4375-9C21-37F1E4C868AC}">
      <dsp:nvSpPr>
        <dsp:cNvPr id="0" name=""/>
        <dsp:cNvSpPr/>
      </dsp:nvSpPr>
      <dsp:spPr>
        <a:xfrm>
          <a:off x="6116605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Profit? Sales increased by 15% that year!</a:t>
          </a:r>
          <a:endParaRPr lang="en-US" sz="1900" kern="1200" dirty="0"/>
        </a:p>
      </dsp:txBody>
      <dsp:txXfrm>
        <a:off x="6154948" y="945874"/>
        <a:ext cx="2105208" cy="12324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Breakfast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Snack or Appetizers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Lunch or Dinner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(Desert)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Japanese (or Chinese)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Italian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Mexican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Seafood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Cheeses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(Berries)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11/21/2013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11/21/2013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11/21/2013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11/21/2013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35209590"/>
              </p:ext>
            </p:extLst>
          </p:nvPr>
        </p:nvGraphicFramePr>
        <p:xfrm>
          <a:off x="1562100" y="762000"/>
          <a:ext cx="6019800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8599" y="3810000"/>
            <a:ext cx="8683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How does McDonald’s maintain its success?</a:t>
            </a:r>
          </a:p>
          <a:p>
            <a:pPr algn="ctr"/>
            <a:endParaRPr lang="en-US" sz="3600" b="1" dirty="0">
              <a:solidFill>
                <a:srgbClr val="C0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Through innovation!</a:t>
            </a:r>
            <a:endParaRPr lang="en-US" sz="3600" b="1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749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Example: McDonald’s Italy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331" y="50292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 why not do that </a:t>
            </a:r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here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541508214"/>
              </p:ext>
            </p:extLst>
          </p:nvPr>
        </p:nvGraphicFramePr>
        <p:xfrm>
          <a:off x="419099" y="1752600"/>
          <a:ext cx="83058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168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To minimize risk, the campaign 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success, expand this venture into a national campaign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ody\Dropbox\WR321\WR321_Assign_FormalReport\Pictures\oregon-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" y="2133600"/>
            <a:ext cx="4633427" cy="34290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0332" y="1106269"/>
            <a:ext cx="8456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b="1" dirty="0" smtClean="0">
                <a:solidFill>
                  <a:schemeClr val="bg1"/>
                </a:solidFill>
              </a:rPr>
              <a:t>Oregon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1" y="2438400"/>
            <a:ext cx="3657600" cy="286232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Climate differs between the East and West of the Cascades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250 </a:t>
            </a:r>
            <a:r>
              <a:rPr lang="en-US" dirty="0">
                <a:solidFill>
                  <a:schemeClr val="bg1"/>
                </a:solidFill>
              </a:rPr>
              <a:t>different products </a:t>
            </a:r>
            <a:r>
              <a:rPr lang="en-US" dirty="0" smtClean="0">
                <a:solidFill>
                  <a:schemeClr val="bg1"/>
                </a:solidFill>
              </a:rPr>
              <a:t>grown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Rogue Creamery’s Oregon Blue </a:t>
            </a:r>
            <a:r>
              <a:rPr lang="en-US" dirty="0" smtClean="0">
                <a:solidFill>
                  <a:schemeClr val="bg1"/>
                </a:solidFill>
              </a:rPr>
              <a:t>cheese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Caught 49.1 </a:t>
            </a:r>
            <a:r>
              <a:rPr lang="en-US" dirty="0">
                <a:solidFill>
                  <a:schemeClr val="bg1"/>
                </a:solidFill>
              </a:rPr>
              <a:t>million pounds of pink </a:t>
            </a:r>
            <a:r>
              <a:rPr lang="en-US" dirty="0" smtClean="0">
                <a:solidFill>
                  <a:schemeClr val="bg1"/>
                </a:solidFill>
              </a:rPr>
              <a:t>shrimp  </a:t>
            </a: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Melody\Dropbox\WR321\WR321_Assign_FormalReport\Notes\Survey Resul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7" y="4114800"/>
            <a:ext cx="7162306" cy="228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No preference for red or white meat</a:t>
            </a:r>
            <a:r>
              <a:rPr lang="ja-JP" altLang="en-US" dirty="0" smtClean="0">
                <a:solidFill>
                  <a:schemeClr val="bg1"/>
                </a:solidFill>
              </a:rPr>
              <a:t>　（</a:t>
            </a:r>
            <a:r>
              <a:rPr lang="en-US" altLang="ja-JP" dirty="0" smtClean="0">
                <a:solidFill>
                  <a:schemeClr val="bg1"/>
                </a:solidFill>
              </a:rPr>
              <a:t>some participants were vegetarians)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consumed seafood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possibility of ethnic food choices being added to their McDonald’s </a:t>
            </a:r>
            <a:r>
              <a:rPr lang="en-US" dirty="0" smtClean="0">
                <a:solidFill>
                  <a:schemeClr val="bg1"/>
                </a:solidFill>
              </a:rPr>
              <a:t>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3 Items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67523971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251</Words>
  <Application>Microsoft Office PowerPoint</Application>
  <PresentationFormat>Letter Paper (8.5x11 in)</PresentationFormat>
  <Paragraphs>92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2013-11-22T02:59:33Z</dcterms:modified>
</cp:coreProperties>
</file>

<file path=docProps/thumbnail.jpeg>
</file>